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8"/>
  </p:notesMasterIdLst>
  <p:sldIdLst>
    <p:sldId id="28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e6ee653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e6ee653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e94cb45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e94cb45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295f85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295f85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d295f854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d295f854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d295f854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d295f854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e97b9d0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e97b9d0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97b9d49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6e97b9d49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e97b9d499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6e97b9d499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e97b9d499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6e97b9d499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e97b9d499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6e97b9d499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1306ca8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d1306ca8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e97b9d499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6e97b9d499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e97b9d499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6e97b9d499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e97b9d499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6e97b9d499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d2056b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d2056b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d2c6542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d2c6542f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e6ee6539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e6ee6539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1306ca8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1306ca8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d1306ca8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d1306ca8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1306ca8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1306ca8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d1306ca8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d1306ca8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6ee6539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6ee6539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e6ee653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e6ee653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d2d685f0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d2d685f0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75" y="2843425"/>
            <a:ext cx="3876551" cy="23000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977100" y="345750"/>
            <a:ext cx="6970500" cy="2226000"/>
          </a:xfrm>
          <a:prstGeom prst="roundRect">
            <a:avLst>
              <a:gd name="adj" fmla="val 9623"/>
            </a:avLst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977100" y="491175"/>
            <a:ext cx="6503700" cy="17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1"/>
                </a:solidFill>
                <a:highlight>
                  <a:srgbClr val="FFFFFF"/>
                </a:highlight>
              </a:rPr>
              <a:t>Community and Key Player Detection    in 116th Meeting of US Congress </a:t>
            </a:r>
            <a:endParaRPr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7" name="Google Shape;57;p13"/>
          <p:cNvSpPr txBox="1"/>
          <p:nvPr/>
        </p:nvSpPr>
        <p:spPr>
          <a:xfrm>
            <a:off x="1663200" y="1536400"/>
            <a:ext cx="60594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latin typeface="Calibri"/>
                <a:ea typeface="Calibri"/>
                <a:cs typeface="Calibri"/>
                <a:sym typeface="Calibri"/>
              </a:rPr>
              <a:t>Tony Liu Ran (G1902349D)  ~  Chin Kiat Boon (G1902005G)</a:t>
            </a:r>
            <a:endParaRPr sz="185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latin typeface="Calibri"/>
                <a:ea typeface="Calibri"/>
                <a:cs typeface="Calibri"/>
                <a:sym typeface="Calibri"/>
              </a:rPr>
              <a:t>Ju Chuang (G1901896K)       ~   </a:t>
            </a:r>
            <a:r>
              <a:rPr lang="en-GB" sz="1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Pua Ming Xiu (G1902258C)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375" y="28300"/>
            <a:ext cx="43536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375450"/>
            <a:ext cx="1764750" cy="17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 txBox="1"/>
          <p:nvPr/>
        </p:nvSpPr>
        <p:spPr>
          <a:xfrm>
            <a:off x="252375" y="156750"/>
            <a:ext cx="28827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675E47"/>
                </a:solidFill>
                <a:latin typeface="Cambria"/>
                <a:ea typeface="Cambria"/>
                <a:cs typeface="Cambria"/>
                <a:sym typeface="Cambria"/>
              </a:rPr>
              <a:t>Data Exploration</a:t>
            </a:r>
            <a:endParaRPr sz="3200" b="1">
              <a:solidFill>
                <a:srgbClr val="675E4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6397150" y="2571750"/>
            <a:ext cx="1701900" cy="13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Bills Introduced by Policy Area and Current Party of Sponsor</a:t>
            </a:r>
            <a:endParaRPr sz="1600" b="1" u="sng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4323650" y="82375"/>
            <a:ext cx="4214100" cy="732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4"/>
          <p:cNvSpPr txBox="1"/>
          <p:nvPr/>
        </p:nvSpPr>
        <p:spPr>
          <a:xfrm>
            <a:off x="3170313" y="-56825"/>
            <a:ext cx="11181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 Policy Areas</a:t>
            </a:r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303050" y="1370075"/>
            <a:ext cx="3573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Majority of the bills introduced were under the sponsorship of Democrats in most of the policy areas. </a:t>
            </a:r>
            <a:endParaRPr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areas such as Congress, Economic &amp; Public Finance and Water Resources Development, there are more bills under the sponsorship of Republicans than Democrats.</a:t>
            </a:r>
            <a:endParaRPr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34"/>
          <p:cNvSpPr/>
          <p:nvPr/>
        </p:nvSpPr>
        <p:spPr>
          <a:xfrm>
            <a:off x="4532800" y="4116750"/>
            <a:ext cx="1885500" cy="1476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4"/>
          <p:cNvSpPr/>
          <p:nvPr/>
        </p:nvSpPr>
        <p:spPr>
          <a:xfrm>
            <a:off x="4532800" y="3101763"/>
            <a:ext cx="1885500" cy="1476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4"/>
          <p:cNvSpPr/>
          <p:nvPr/>
        </p:nvSpPr>
        <p:spPr>
          <a:xfrm>
            <a:off x="4532800" y="2028425"/>
            <a:ext cx="1885500" cy="1476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319" y="52250"/>
            <a:ext cx="42904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/>
        </p:nvSpPr>
        <p:spPr>
          <a:xfrm>
            <a:off x="252375" y="156750"/>
            <a:ext cx="28827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675E47"/>
                </a:solidFill>
                <a:latin typeface="Cambria"/>
                <a:ea typeface="Cambria"/>
                <a:cs typeface="Cambria"/>
                <a:sym typeface="Cambria"/>
              </a:rPr>
              <a:t>Data Exploration</a:t>
            </a:r>
            <a:endParaRPr sz="3200" b="1">
              <a:solidFill>
                <a:srgbClr val="675E4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6835850" y="3073375"/>
            <a:ext cx="1701900" cy="13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Bills Passed by Policy Area and Current Party of Sponsor</a:t>
            </a:r>
            <a:endParaRPr sz="1600" b="1" u="sng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5"/>
          <p:cNvSpPr/>
          <p:nvPr/>
        </p:nvSpPr>
        <p:spPr>
          <a:xfrm>
            <a:off x="4323650" y="82375"/>
            <a:ext cx="4214100" cy="880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5"/>
          <p:cNvSpPr txBox="1"/>
          <p:nvPr/>
        </p:nvSpPr>
        <p:spPr>
          <a:xfrm>
            <a:off x="3170325" y="-25700"/>
            <a:ext cx="11181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 Policy Areas</a:t>
            </a:r>
            <a:endParaRPr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303050" y="1370075"/>
            <a:ext cx="3573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pass through rates of bills that were introduced</a:t>
            </a:r>
            <a:endParaRPr sz="13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Times New Roman"/>
              <a:buChar char="-"/>
            </a:pPr>
            <a:r>
              <a:rPr lang="en-GB" sz="13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Philosophical differences in the two parties </a:t>
            </a:r>
            <a:endParaRPr sz="13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Times New Roman"/>
              <a:buChar char="-"/>
            </a:pPr>
            <a:r>
              <a:rPr lang="en-GB" sz="13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degree of polarisation in political behaviours among members of the same party? (i.e. liberal Republicans and conservative Democrats)</a:t>
            </a:r>
            <a:endParaRPr sz="13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Despite Republicans having more bills introduced in the policy areas of Congress, Economic &amp; Public Finance and Water Resources Development than Democrats, there were no bills passed under the sponsorship of the Republicans in these policy areas!!</a:t>
            </a:r>
            <a:endParaRPr sz="13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35"/>
          <p:cNvSpPr/>
          <p:nvPr/>
        </p:nvSpPr>
        <p:spPr>
          <a:xfrm>
            <a:off x="4756625" y="3518025"/>
            <a:ext cx="1885500" cy="1476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5"/>
          <p:cNvSpPr/>
          <p:nvPr/>
        </p:nvSpPr>
        <p:spPr>
          <a:xfrm>
            <a:off x="4756625" y="1829525"/>
            <a:ext cx="2276400" cy="1476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4756625" y="4222475"/>
            <a:ext cx="1885500" cy="1476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6"/>
          <p:cNvGrpSpPr/>
          <p:nvPr/>
        </p:nvGrpSpPr>
        <p:grpSpPr>
          <a:xfrm>
            <a:off x="243113" y="705125"/>
            <a:ext cx="8657775" cy="2303725"/>
            <a:chOff x="243113" y="705125"/>
            <a:chExt cx="8657775" cy="2303725"/>
          </a:xfrm>
        </p:grpSpPr>
        <p:pic>
          <p:nvPicPr>
            <p:cNvPr id="210" name="Google Shape;21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3113" y="705125"/>
              <a:ext cx="8657775" cy="216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36"/>
            <p:cNvSpPr/>
            <p:nvPr/>
          </p:nvSpPr>
          <p:spPr>
            <a:xfrm>
              <a:off x="4067200" y="907650"/>
              <a:ext cx="576900" cy="2028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6"/>
            <p:cNvSpPr/>
            <p:nvPr/>
          </p:nvSpPr>
          <p:spPr>
            <a:xfrm>
              <a:off x="778500" y="1013850"/>
              <a:ext cx="3140400" cy="192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6"/>
            <p:cNvSpPr/>
            <p:nvPr/>
          </p:nvSpPr>
          <p:spPr>
            <a:xfrm>
              <a:off x="4732325" y="907650"/>
              <a:ext cx="735600" cy="2101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6"/>
          <p:cNvGrpSpPr/>
          <p:nvPr/>
        </p:nvGrpSpPr>
        <p:grpSpPr>
          <a:xfrm>
            <a:off x="602000" y="3233338"/>
            <a:ext cx="2338175" cy="1530050"/>
            <a:chOff x="950500" y="1405050"/>
            <a:chExt cx="2338175" cy="1530050"/>
          </a:xfrm>
        </p:grpSpPr>
        <p:pic>
          <p:nvPicPr>
            <p:cNvPr id="215" name="Google Shape;21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58625" y="1405050"/>
              <a:ext cx="1530050" cy="153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36"/>
            <p:cNvSpPr txBox="1"/>
            <p:nvPr/>
          </p:nvSpPr>
          <p:spPr>
            <a:xfrm>
              <a:off x="950500" y="1954825"/>
              <a:ext cx="973500" cy="7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500"/>
                <a:t>3 X</a:t>
              </a:r>
              <a:endParaRPr sz="3500"/>
            </a:p>
          </p:txBody>
        </p:sp>
      </p:grpSp>
      <p:grpSp>
        <p:nvGrpSpPr>
          <p:cNvPr id="217" name="Google Shape;217;p36"/>
          <p:cNvGrpSpPr/>
          <p:nvPr/>
        </p:nvGrpSpPr>
        <p:grpSpPr>
          <a:xfrm>
            <a:off x="3918888" y="3464500"/>
            <a:ext cx="1049675" cy="1550763"/>
            <a:chOff x="1113825" y="3468312"/>
            <a:chExt cx="1049675" cy="1550763"/>
          </a:xfrm>
        </p:grpSpPr>
        <p:pic>
          <p:nvPicPr>
            <p:cNvPr id="218" name="Google Shape;218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13825" y="3468312"/>
              <a:ext cx="1034725" cy="1034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36"/>
            <p:cNvSpPr txBox="1"/>
            <p:nvPr/>
          </p:nvSpPr>
          <p:spPr>
            <a:xfrm>
              <a:off x="1190000" y="4502475"/>
              <a:ext cx="973500" cy="5166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i="1"/>
                <a:t>Sponsor</a:t>
              </a:r>
              <a:endParaRPr b="1" i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/>
                <a:t>Z000017</a:t>
              </a:r>
              <a:endParaRPr i="1"/>
            </a:p>
          </p:txBody>
        </p:sp>
      </p:grpSp>
      <p:cxnSp>
        <p:nvCxnSpPr>
          <p:cNvPr id="220" name="Google Shape;220;p36"/>
          <p:cNvCxnSpPr>
            <a:stCxn id="218" idx="1"/>
            <a:endCxn id="215" idx="3"/>
          </p:cNvCxnSpPr>
          <p:nvPr/>
        </p:nvCxnSpPr>
        <p:spPr>
          <a:xfrm flipH="1">
            <a:off x="2940288" y="3981863"/>
            <a:ext cx="978600" cy="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21" name="Google Shape;22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1019" y="3409300"/>
            <a:ext cx="1161625" cy="11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/>
          <p:nvPr/>
        </p:nvSpPr>
        <p:spPr>
          <a:xfrm>
            <a:off x="4975250" y="3233352"/>
            <a:ext cx="2392902" cy="439883"/>
          </a:xfrm>
          <a:custGeom>
            <a:avLst/>
            <a:gdLst/>
            <a:ahLst/>
            <a:cxnLst/>
            <a:rect l="l" t="t" r="r" b="b"/>
            <a:pathLst>
              <a:path w="94218" h="25036" extrusionOk="0">
                <a:moveTo>
                  <a:pt x="94218" y="25036"/>
                </a:moveTo>
                <a:cubicBezTo>
                  <a:pt x="87648" y="20870"/>
                  <a:pt x="70503" y="361"/>
                  <a:pt x="54800" y="40"/>
                </a:cubicBezTo>
                <a:cubicBezTo>
                  <a:pt x="39097" y="-280"/>
                  <a:pt x="9133" y="19268"/>
                  <a:pt x="0" y="23113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3" name="Google Shape;223;p36"/>
          <p:cNvSpPr/>
          <p:nvPr/>
        </p:nvSpPr>
        <p:spPr>
          <a:xfrm>
            <a:off x="5011300" y="4098250"/>
            <a:ext cx="2379475" cy="516638"/>
          </a:xfrm>
          <a:custGeom>
            <a:avLst/>
            <a:gdLst/>
            <a:ahLst/>
            <a:cxnLst/>
            <a:rect l="l" t="t" r="r" b="b"/>
            <a:pathLst>
              <a:path w="95179" h="31906" extrusionOk="0">
                <a:moveTo>
                  <a:pt x="95179" y="0"/>
                </a:moveTo>
                <a:cubicBezTo>
                  <a:pt x="88529" y="5288"/>
                  <a:pt x="71144" y="30284"/>
                  <a:pt x="55281" y="31726"/>
                </a:cubicBezTo>
                <a:cubicBezTo>
                  <a:pt x="39418" y="33168"/>
                  <a:pt x="9214" y="12498"/>
                  <a:pt x="0" y="8652"/>
                </a:cubicBezTo>
              </a:path>
            </a:pathLst>
          </a:cu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sp>
      <p:cxnSp>
        <p:nvCxnSpPr>
          <p:cNvPr id="224" name="Google Shape;224;p36"/>
          <p:cNvCxnSpPr>
            <a:stCxn id="221" idx="1"/>
            <a:endCxn id="218" idx="3"/>
          </p:cNvCxnSpPr>
          <p:nvPr/>
        </p:nvCxnSpPr>
        <p:spPr>
          <a:xfrm rot="10800000">
            <a:off x="4953519" y="3981713"/>
            <a:ext cx="2497500" cy="84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" name="Google Shape;225;p36"/>
          <p:cNvSpPr txBox="1"/>
          <p:nvPr/>
        </p:nvSpPr>
        <p:spPr>
          <a:xfrm>
            <a:off x="7433500" y="4610925"/>
            <a:ext cx="1231200" cy="516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Co-Sponsor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rgbClr val="FF0000"/>
                </a:solidFill>
              </a:rPr>
              <a:t>K000210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5947300" y="3228288"/>
            <a:ext cx="865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H.R.828</a:t>
            </a:r>
            <a:endParaRPr sz="1200" b="1"/>
          </a:p>
        </p:txBody>
      </p:sp>
      <p:sp>
        <p:nvSpPr>
          <p:cNvPr id="227" name="Google Shape;227;p36"/>
          <p:cNvSpPr txBox="1"/>
          <p:nvPr/>
        </p:nvSpPr>
        <p:spPr>
          <a:xfrm>
            <a:off x="5947300" y="3718925"/>
            <a:ext cx="865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H.R.829</a:t>
            </a:r>
            <a:endParaRPr sz="1200" b="1"/>
          </a:p>
        </p:txBody>
      </p:sp>
      <p:sp>
        <p:nvSpPr>
          <p:cNvPr id="228" name="Google Shape;228;p36"/>
          <p:cNvSpPr txBox="1"/>
          <p:nvPr/>
        </p:nvSpPr>
        <p:spPr>
          <a:xfrm>
            <a:off x="5935550" y="4611000"/>
            <a:ext cx="865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H.R.1106</a:t>
            </a:r>
            <a:endParaRPr sz="1200" b="1"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215575" y="84500"/>
            <a:ext cx="515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215575" y="84500"/>
            <a:ext cx="41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Multi-Directed Graph</a:t>
            </a:r>
            <a:endParaRPr/>
          </a:p>
        </p:txBody>
      </p:sp>
      <p:grpSp>
        <p:nvGrpSpPr>
          <p:cNvPr id="235" name="Google Shape;235;p37"/>
          <p:cNvGrpSpPr/>
          <p:nvPr/>
        </p:nvGrpSpPr>
        <p:grpSpPr>
          <a:xfrm>
            <a:off x="97198" y="817275"/>
            <a:ext cx="3868374" cy="2091157"/>
            <a:chOff x="3918888" y="2872199"/>
            <a:chExt cx="4745889" cy="2102933"/>
          </a:xfrm>
        </p:grpSpPr>
        <p:grpSp>
          <p:nvGrpSpPr>
            <p:cNvPr id="236" name="Google Shape;236;p37"/>
            <p:cNvGrpSpPr/>
            <p:nvPr/>
          </p:nvGrpSpPr>
          <p:grpSpPr>
            <a:xfrm>
              <a:off x="3918888" y="3312100"/>
              <a:ext cx="1237792" cy="1550754"/>
              <a:chOff x="1113825" y="3468312"/>
              <a:chExt cx="1237792" cy="1550754"/>
            </a:xfrm>
          </p:grpSpPr>
          <p:pic>
            <p:nvPicPr>
              <p:cNvPr id="237" name="Google Shape;237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3825" y="3468312"/>
                <a:ext cx="1034725" cy="1034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8" name="Google Shape;238;p37"/>
              <p:cNvSpPr txBox="1"/>
              <p:nvPr/>
            </p:nvSpPr>
            <p:spPr>
              <a:xfrm>
                <a:off x="1190017" y="4502467"/>
                <a:ext cx="1161600" cy="516600"/>
              </a:xfrm>
              <a:prstGeom prst="rect">
                <a:avLst/>
              </a:prstGeom>
              <a:noFill/>
              <a:ln w="9525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i="1"/>
                  <a:t>Sponsor</a:t>
                </a:r>
                <a:endParaRPr sz="1200" b="1" i="1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i="1"/>
                  <a:t>Z000017</a:t>
                </a:r>
                <a:endParaRPr sz="1200" i="1"/>
              </a:p>
            </p:txBody>
          </p:sp>
        </p:grpSp>
        <p:pic>
          <p:nvPicPr>
            <p:cNvPr id="239" name="Google Shape;23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51019" y="3256900"/>
              <a:ext cx="1161625" cy="116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7"/>
            <p:cNvSpPr/>
            <p:nvPr/>
          </p:nvSpPr>
          <p:spPr>
            <a:xfrm>
              <a:off x="4975250" y="3143500"/>
              <a:ext cx="2392902" cy="529762"/>
            </a:xfrm>
            <a:custGeom>
              <a:avLst/>
              <a:gdLst/>
              <a:ahLst/>
              <a:cxnLst/>
              <a:rect l="l" t="t" r="r" b="b"/>
              <a:pathLst>
                <a:path w="94218" h="25036" extrusionOk="0">
                  <a:moveTo>
                    <a:pt x="94218" y="25036"/>
                  </a:moveTo>
                  <a:cubicBezTo>
                    <a:pt x="87648" y="20870"/>
                    <a:pt x="70503" y="361"/>
                    <a:pt x="54800" y="40"/>
                  </a:cubicBezTo>
                  <a:cubicBezTo>
                    <a:pt x="39097" y="-280"/>
                    <a:pt x="9133" y="19268"/>
                    <a:pt x="0" y="23113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41" name="Google Shape;241;p37"/>
            <p:cNvSpPr/>
            <p:nvPr/>
          </p:nvSpPr>
          <p:spPr>
            <a:xfrm>
              <a:off x="5011300" y="3945850"/>
              <a:ext cx="2379475" cy="665160"/>
            </a:xfrm>
            <a:custGeom>
              <a:avLst/>
              <a:gdLst/>
              <a:ahLst/>
              <a:cxnLst/>
              <a:rect l="l" t="t" r="r" b="b"/>
              <a:pathLst>
                <a:path w="95179" h="31906" extrusionOk="0">
                  <a:moveTo>
                    <a:pt x="95179" y="0"/>
                  </a:moveTo>
                  <a:cubicBezTo>
                    <a:pt x="88529" y="5288"/>
                    <a:pt x="71144" y="30284"/>
                    <a:pt x="55281" y="31726"/>
                  </a:cubicBezTo>
                  <a:cubicBezTo>
                    <a:pt x="39418" y="33168"/>
                    <a:pt x="9214" y="12498"/>
                    <a:pt x="0" y="8652"/>
                  </a:cubicBezTo>
                </a:path>
              </a:pathLst>
            </a:custGeom>
            <a:noFill/>
            <a:ln w="19050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cxnSp>
          <p:nvCxnSpPr>
            <p:cNvPr id="242" name="Google Shape;242;p37"/>
            <p:cNvCxnSpPr>
              <a:stCxn id="239" idx="1"/>
              <a:endCxn id="237" idx="3"/>
            </p:cNvCxnSpPr>
            <p:nvPr/>
          </p:nvCxnSpPr>
          <p:spPr>
            <a:xfrm rot="10800000">
              <a:off x="4953819" y="3829613"/>
              <a:ext cx="2497200" cy="8100"/>
            </a:xfrm>
            <a:prstGeom prst="straightConnector1">
              <a:avLst/>
            </a:prstGeom>
            <a:noFill/>
            <a:ln w="19050" cap="flat" cmpd="sng">
              <a:solidFill>
                <a:srgbClr val="FFD9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3" name="Google Shape;243;p37"/>
            <p:cNvSpPr txBox="1"/>
            <p:nvPr/>
          </p:nvSpPr>
          <p:spPr>
            <a:xfrm>
              <a:off x="7249676" y="4458533"/>
              <a:ext cx="1415100" cy="5166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i="1"/>
                <a:t>Co-Sponsor</a:t>
              </a:r>
              <a:endParaRPr sz="1200" b="1" i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i="1">
                  <a:solidFill>
                    <a:srgbClr val="FF0000"/>
                  </a:solidFill>
                </a:rPr>
                <a:t>K000210</a:t>
              </a:r>
              <a:endParaRPr sz="1200" i="1">
                <a:solidFill>
                  <a:srgbClr val="FF0000"/>
                </a:solidFill>
              </a:endParaRPr>
            </a:p>
          </p:txBody>
        </p:sp>
        <p:sp>
          <p:nvSpPr>
            <p:cNvPr id="244" name="Google Shape;244;p37"/>
            <p:cNvSpPr txBox="1"/>
            <p:nvPr/>
          </p:nvSpPr>
          <p:spPr>
            <a:xfrm>
              <a:off x="5944560" y="2872199"/>
              <a:ext cx="10347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/>
                <a:t>H.R.828</a:t>
              </a:r>
              <a:endParaRPr sz="1200" b="1"/>
            </a:p>
          </p:txBody>
        </p:sp>
        <p:sp>
          <p:nvSpPr>
            <p:cNvPr id="245" name="Google Shape;245;p37"/>
            <p:cNvSpPr txBox="1"/>
            <p:nvPr/>
          </p:nvSpPr>
          <p:spPr>
            <a:xfrm>
              <a:off x="5947291" y="3566513"/>
              <a:ext cx="9633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/>
                <a:t>H.R.829</a:t>
              </a:r>
              <a:endParaRPr sz="1200" b="1"/>
            </a:p>
          </p:txBody>
        </p:sp>
        <p:sp>
          <p:nvSpPr>
            <p:cNvPr id="246" name="Google Shape;246;p37"/>
            <p:cNvSpPr txBox="1"/>
            <p:nvPr/>
          </p:nvSpPr>
          <p:spPr>
            <a:xfrm>
              <a:off x="5935544" y="4611012"/>
              <a:ext cx="10347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/>
                <a:t>H.R.1106</a:t>
              </a:r>
              <a:endParaRPr sz="1200" b="1"/>
            </a:p>
          </p:txBody>
        </p:sp>
      </p:grpSp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4997100" y="2151225"/>
            <a:ext cx="41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Weighted Edges Graph</a:t>
            </a:r>
            <a:endParaRPr/>
          </a:p>
        </p:txBody>
      </p:sp>
      <p:grpSp>
        <p:nvGrpSpPr>
          <p:cNvPr id="248" name="Google Shape;248;p37"/>
          <p:cNvGrpSpPr/>
          <p:nvPr/>
        </p:nvGrpSpPr>
        <p:grpSpPr>
          <a:xfrm>
            <a:off x="5079440" y="3280435"/>
            <a:ext cx="3938088" cy="1814865"/>
            <a:chOff x="4927040" y="3280435"/>
            <a:chExt cx="3938088" cy="1814865"/>
          </a:xfrm>
        </p:grpSpPr>
        <p:grpSp>
          <p:nvGrpSpPr>
            <p:cNvPr id="249" name="Google Shape;249;p37"/>
            <p:cNvGrpSpPr/>
            <p:nvPr/>
          </p:nvGrpSpPr>
          <p:grpSpPr>
            <a:xfrm>
              <a:off x="4927040" y="3338737"/>
              <a:ext cx="1027120" cy="1637907"/>
              <a:chOff x="1113825" y="3468312"/>
              <a:chExt cx="1237792" cy="1550754"/>
            </a:xfrm>
          </p:grpSpPr>
          <p:pic>
            <p:nvPicPr>
              <p:cNvPr id="250" name="Google Shape;250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3825" y="3468312"/>
                <a:ext cx="1034725" cy="1034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1" name="Google Shape;251;p37"/>
              <p:cNvSpPr txBox="1"/>
              <p:nvPr/>
            </p:nvSpPr>
            <p:spPr>
              <a:xfrm>
                <a:off x="1190017" y="4502467"/>
                <a:ext cx="1161600" cy="516600"/>
              </a:xfrm>
              <a:prstGeom prst="rect">
                <a:avLst/>
              </a:prstGeom>
              <a:noFill/>
              <a:ln w="9525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i="1"/>
                  <a:t>Sponsor</a:t>
                </a:r>
                <a:endParaRPr sz="1200" b="1" i="1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i="1"/>
                  <a:t>Z000017</a:t>
                </a:r>
                <a:endParaRPr sz="1200" i="1"/>
              </a:p>
            </p:txBody>
          </p:sp>
        </p:grpSp>
        <p:pic>
          <p:nvPicPr>
            <p:cNvPr id="252" name="Google Shape;25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58003" y="3280435"/>
              <a:ext cx="963916" cy="122690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3" name="Google Shape;253;p37"/>
            <p:cNvCxnSpPr>
              <a:stCxn id="252" idx="1"/>
              <a:endCxn id="250" idx="3"/>
            </p:cNvCxnSpPr>
            <p:nvPr/>
          </p:nvCxnSpPr>
          <p:spPr>
            <a:xfrm rot="10800000">
              <a:off x="5785603" y="3885189"/>
              <a:ext cx="2072400" cy="8700"/>
            </a:xfrm>
            <a:prstGeom prst="straightConnector1">
              <a:avLst/>
            </a:prstGeom>
            <a:noFill/>
            <a:ln w="190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4" name="Google Shape;254;p37"/>
            <p:cNvSpPr txBox="1"/>
            <p:nvPr/>
          </p:nvSpPr>
          <p:spPr>
            <a:xfrm>
              <a:off x="7690929" y="4549600"/>
              <a:ext cx="1174200" cy="5457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i="1"/>
                <a:t>Co-Sponsor</a:t>
              </a:r>
              <a:endParaRPr sz="1200" b="1" i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i="1">
                  <a:solidFill>
                    <a:srgbClr val="FF0000"/>
                  </a:solidFill>
                </a:rPr>
                <a:t>K000210</a:t>
              </a:r>
              <a:endParaRPr sz="1200" i="1">
                <a:solidFill>
                  <a:srgbClr val="FF0000"/>
                </a:solidFill>
              </a:endParaRPr>
            </a:p>
          </p:txBody>
        </p:sp>
      </p:grpSp>
      <p:sp>
        <p:nvSpPr>
          <p:cNvPr id="255" name="Google Shape;255;p37"/>
          <p:cNvSpPr txBox="1"/>
          <p:nvPr/>
        </p:nvSpPr>
        <p:spPr>
          <a:xfrm>
            <a:off x="6291313" y="3545175"/>
            <a:ext cx="15144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Weightage of </a:t>
            </a:r>
            <a:r>
              <a:rPr lang="en-GB" b="1" u="sng">
                <a:solidFill>
                  <a:srgbClr val="0000FF"/>
                </a:solidFill>
              </a:rPr>
              <a:t>3</a:t>
            </a:r>
            <a:endParaRPr b="1" u="sng">
              <a:solidFill>
                <a:srgbClr val="0000FF"/>
              </a:solidFill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00" y="3364900"/>
            <a:ext cx="4661750" cy="14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3775" y="590125"/>
            <a:ext cx="4837825" cy="12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3989825" y="480700"/>
            <a:ext cx="5059500" cy="1430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 txBox="1"/>
          <p:nvPr/>
        </p:nvSpPr>
        <p:spPr>
          <a:xfrm>
            <a:off x="24025" y="3316825"/>
            <a:ext cx="4837800" cy="1574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00" y="745075"/>
            <a:ext cx="6913976" cy="32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215575" y="84500"/>
            <a:ext cx="41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Weighted Edges Graph</a:t>
            </a:r>
            <a:endParaRPr/>
          </a:p>
        </p:txBody>
      </p:sp>
      <p:sp>
        <p:nvSpPr>
          <p:cNvPr id="266" name="Google Shape;266;p38"/>
          <p:cNvSpPr/>
          <p:nvPr/>
        </p:nvSpPr>
        <p:spPr>
          <a:xfrm>
            <a:off x="5768400" y="2271300"/>
            <a:ext cx="2115000" cy="925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3004375" y="3773500"/>
            <a:ext cx="5035200" cy="1165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Sponsors and Cosponsors who tend to support each other's bills are more densely connected. </a:t>
            </a:r>
            <a:endParaRPr>
              <a:solidFill>
                <a:srgbClr val="FF9900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Hint: History of Democrats &amp; Republicans</a:t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Louvain Modularity Algorithm</a:t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600" y="572700"/>
            <a:ext cx="5744375" cy="45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title"/>
          </p:nvPr>
        </p:nvSpPr>
        <p:spPr>
          <a:xfrm>
            <a:off x="311700" y="761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Community Detection by Louvain Clustering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body" idx="1"/>
          </p:nvPr>
        </p:nvSpPr>
        <p:spPr>
          <a:xfrm>
            <a:off x="330555" y="1566457"/>
            <a:ext cx="4983314" cy="330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the communities by Louvain Clustering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results show that there are 3 communities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the communities for better understanding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the network by package ‘network’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 colour is group 0, green colour is group 1 and red colour is group2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see that the red nodes (community 2) are mixed with green nodes (community 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442049" y="635875"/>
            <a:ext cx="7955100" cy="825000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1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#use louvain community detection algorithm to detect communities in G and store the nodes in different groups separately in communities</a:t>
            </a:r>
            <a:endParaRPr sz="800" b="0" i="1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communities =[ ]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louvain = community.best_partition(G, weight = 'weight', random_state=42)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 in set(louvain.values()):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nodelist = [n for n in G.nodes if (louvain[n]==i)]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communities.append(nodelist)</a:t>
            </a:r>
            <a:endParaRPr sz="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1" y="1460875"/>
            <a:ext cx="3962399" cy="3609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311700" y="761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Findings for Community Detection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7" name="Google Shape;287;p41"/>
          <p:cNvGrpSpPr/>
          <p:nvPr/>
        </p:nvGrpSpPr>
        <p:grpSpPr>
          <a:xfrm>
            <a:off x="753869" y="2571748"/>
            <a:ext cx="3671424" cy="2520000"/>
            <a:chOff x="5370768" y="847199"/>
            <a:chExt cx="3671424" cy="2520000"/>
          </a:xfrm>
        </p:grpSpPr>
        <p:pic>
          <p:nvPicPr>
            <p:cNvPr id="288" name="Google Shape;288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7740" y="847199"/>
              <a:ext cx="1256761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70768" y="847199"/>
              <a:ext cx="1234154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07906" y="847199"/>
              <a:ext cx="1234286" cy="25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1" name="Google Shape;291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25345" y="747086"/>
            <a:ext cx="3962399" cy="360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5978" y="4143975"/>
            <a:ext cx="2398860" cy="9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>
            <a:spLocks noGrp="1"/>
          </p:cNvSpPr>
          <p:nvPr>
            <p:ph type="body" idx="1"/>
          </p:nvPr>
        </p:nvSpPr>
        <p:spPr>
          <a:xfrm>
            <a:off x="254350" y="612750"/>
            <a:ext cx="5538000" cy="2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Nodes from community 2 are mixed with those from community 1 because most of them both from Democratic party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two factions inside Democratic party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Nodes from community 0 are mainly from Republican party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 detection is not bad and can clearly differentiate different parties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286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Noto Sans Symbols"/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311700" y="761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Key Players Detection By in-degree Centrality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42"/>
          <p:cNvSpPr txBox="1">
            <a:spLocks noGrp="1"/>
          </p:cNvSpPr>
          <p:nvPr>
            <p:ph type="body" idx="1"/>
          </p:nvPr>
        </p:nvSpPr>
        <p:spPr>
          <a:xfrm>
            <a:off x="410100" y="1886975"/>
            <a:ext cx="4458900" cy="3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the interested community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the subgraph with nodes in the community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the in-degree centrality by the network package and save in column ‘centrality’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 the data frame based on the centrality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top ranked people are the key players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1" indent="-3429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Times New Roman"/>
              <a:buChar char="⮚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interesting, in the top 5 key players in community 0, there are two people from Democratic party. This may indicate vested interests or  hidden political motives or they may be undercovers.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42"/>
          <p:cNvSpPr/>
          <p:nvPr/>
        </p:nvSpPr>
        <p:spPr>
          <a:xfrm>
            <a:off x="442050" y="814975"/>
            <a:ext cx="8283000" cy="1013700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1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#set community_of_interest</a:t>
            </a:r>
            <a:endParaRPr sz="800" b="0" i="1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community_of_interest =0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1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#create subgraph with nodes limited to the community_of_interest</a:t>
            </a:r>
            <a:endParaRPr sz="800" b="0" i="1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subgraph0 = MD.subgraph(communities[community_of_interest])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1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#sort members of community_of_interest by in_degreee centrality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pd.DataFrame.from_dict(nx.algorithms.centrality.in_degree_centrality(subgraph0), orient = 'index', columns = ['centrality']).merge(members[['name','current_party’, 'committee_assignments']],</a:t>
            </a:r>
            <a:endParaRPr sz="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how = 'outer', left_index = True, right_index = True).sort_values(by= 'centrality',ascending = False).head(10)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01" name="Google Shape;301;p42"/>
          <p:cNvGrpSpPr/>
          <p:nvPr/>
        </p:nvGrpSpPr>
        <p:grpSpPr>
          <a:xfrm>
            <a:off x="4886105" y="2075883"/>
            <a:ext cx="4202938" cy="2511389"/>
            <a:chOff x="4685122" y="2075840"/>
            <a:chExt cx="4458878" cy="2511389"/>
          </a:xfrm>
        </p:grpSpPr>
        <p:grpSp>
          <p:nvGrpSpPr>
            <p:cNvPr id="302" name="Google Shape;302;p42"/>
            <p:cNvGrpSpPr/>
            <p:nvPr/>
          </p:nvGrpSpPr>
          <p:grpSpPr>
            <a:xfrm>
              <a:off x="4685122" y="2075840"/>
              <a:ext cx="4458878" cy="2511389"/>
              <a:chOff x="4685122" y="2071830"/>
              <a:chExt cx="4458878" cy="2511389"/>
            </a:xfrm>
          </p:grpSpPr>
          <p:pic>
            <p:nvPicPr>
              <p:cNvPr id="303" name="Google Shape;303;p4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685122" y="2071830"/>
                <a:ext cx="4458878" cy="2511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4" name="Google Shape;304;p42"/>
              <p:cNvSpPr/>
              <p:nvPr/>
            </p:nvSpPr>
            <p:spPr>
              <a:xfrm>
                <a:off x="4694546" y="2571750"/>
                <a:ext cx="4374037" cy="1013820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" name="Google Shape;305;p42"/>
            <p:cNvGrpSpPr/>
            <p:nvPr/>
          </p:nvGrpSpPr>
          <p:grpSpPr>
            <a:xfrm>
              <a:off x="6375994" y="2628909"/>
              <a:ext cx="676936" cy="762879"/>
              <a:chOff x="6375994" y="2628909"/>
              <a:chExt cx="676936" cy="762879"/>
            </a:xfrm>
          </p:grpSpPr>
          <p:sp>
            <p:nvSpPr>
              <p:cNvPr id="306" name="Google Shape;306;p42"/>
              <p:cNvSpPr/>
              <p:nvPr/>
            </p:nvSpPr>
            <p:spPr>
              <a:xfrm>
                <a:off x="6379535" y="2628909"/>
                <a:ext cx="673395" cy="191386"/>
              </a:xfrm>
              <a:prstGeom prst="ellipse">
                <a:avLst/>
              </a:prstGeom>
              <a:noFill/>
              <a:ln w="25400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2"/>
              <p:cNvSpPr/>
              <p:nvPr/>
            </p:nvSpPr>
            <p:spPr>
              <a:xfrm>
                <a:off x="6375994" y="3200402"/>
                <a:ext cx="673395" cy="191386"/>
              </a:xfrm>
              <a:prstGeom prst="ellipse">
                <a:avLst/>
              </a:prstGeom>
              <a:noFill/>
              <a:ln w="25400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311700" y="761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Key Players Detection by in-degree Centrality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43"/>
          <p:cNvSpPr txBox="1">
            <a:spLocks noGrp="1"/>
          </p:cNvSpPr>
          <p:nvPr>
            <p:ph type="body" idx="1"/>
          </p:nvPr>
        </p:nvSpPr>
        <p:spPr>
          <a:xfrm>
            <a:off x="311700" y="711286"/>
            <a:ext cx="8191277" cy="330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Followings are the output for community 1 and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community 2 we can find that it seems Democratic party also planted a undercover in Republican party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4" name="Google Shape;314;p43"/>
          <p:cNvGrpSpPr/>
          <p:nvPr/>
        </p:nvGrpSpPr>
        <p:grpSpPr>
          <a:xfrm>
            <a:off x="678587" y="2295956"/>
            <a:ext cx="8304971" cy="2160000"/>
            <a:chOff x="678587" y="2295956"/>
            <a:chExt cx="8304971" cy="2160000"/>
          </a:xfrm>
        </p:grpSpPr>
        <p:grpSp>
          <p:nvGrpSpPr>
            <p:cNvPr id="315" name="Google Shape;315;p43"/>
            <p:cNvGrpSpPr/>
            <p:nvPr/>
          </p:nvGrpSpPr>
          <p:grpSpPr>
            <a:xfrm>
              <a:off x="678587" y="2295956"/>
              <a:ext cx="8304971" cy="2160000"/>
              <a:chOff x="678587" y="2295956"/>
              <a:chExt cx="8304971" cy="2160000"/>
            </a:xfrm>
          </p:grpSpPr>
          <p:pic>
            <p:nvPicPr>
              <p:cNvPr id="316" name="Google Shape;316;p4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35291" y="2295956"/>
                <a:ext cx="3968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31507" y="2295956"/>
                <a:ext cx="4052051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8" name="Google Shape;318;p43"/>
              <p:cNvSpPr/>
              <p:nvPr/>
            </p:nvSpPr>
            <p:spPr>
              <a:xfrm>
                <a:off x="4900106" y="2741869"/>
                <a:ext cx="4032000" cy="864000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3"/>
              <p:cNvSpPr/>
              <p:nvPr/>
            </p:nvSpPr>
            <p:spPr>
              <a:xfrm>
                <a:off x="678587" y="2741869"/>
                <a:ext cx="4032000" cy="864000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0" name="Google Shape;320;p43"/>
            <p:cNvSpPr/>
            <p:nvPr/>
          </p:nvSpPr>
          <p:spPr>
            <a:xfrm>
              <a:off x="6507126" y="3083442"/>
              <a:ext cx="673395" cy="191386"/>
            </a:xfrm>
            <a:prstGeom prst="ellipse">
              <a:avLst/>
            </a:prstGeom>
            <a:noFill/>
            <a:ln w="254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/>
        </p:nvSpPr>
        <p:spPr>
          <a:xfrm>
            <a:off x="733815" y="238921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75E47"/>
                </a:solidFill>
                <a:latin typeface="Cambria"/>
                <a:ea typeface="Cambria"/>
                <a:cs typeface="Cambria"/>
                <a:sym typeface="Cambria"/>
              </a:rPr>
              <a:t>Overview</a:t>
            </a:r>
            <a:endParaRPr sz="3600" b="1">
              <a:solidFill>
                <a:srgbClr val="675E4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8" name="Google Shape;108;p26"/>
          <p:cNvSpPr txBox="1"/>
          <p:nvPr/>
        </p:nvSpPr>
        <p:spPr>
          <a:xfrm>
            <a:off x="256525" y="1381925"/>
            <a:ext cx="7620000" cy="3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69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000"/>
              <a:buFont typeface="Noto Sans Symbols"/>
              <a:buChar char="◆"/>
            </a:pPr>
            <a:r>
              <a:rPr lang="en-GB" sz="2000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Data Description, Background and Problem Statement </a:t>
            </a:r>
            <a:endParaRPr sz="2000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000"/>
              <a:buFont typeface="Noto Sans Symbols"/>
              <a:buChar char="◆"/>
            </a:pPr>
            <a:r>
              <a:rPr lang="en-GB" sz="2000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Exploratory Data Analysis </a:t>
            </a:r>
            <a:endParaRPr sz="2000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000"/>
              <a:buFont typeface="Noto Sans Symbols"/>
              <a:buChar char="◆"/>
            </a:pPr>
            <a:r>
              <a:rPr lang="en-GB" sz="2000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Dataset to Multigraph with Weighted Edges</a:t>
            </a:r>
            <a:endParaRPr sz="2000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000"/>
              <a:buFont typeface="Noto Sans Symbols"/>
              <a:buChar char="◆"/>
            </a:pPr>
            <a:r>
              <a:rPr lang="en-GB" sz="2000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Community Detection Using Louvain </a:t>
            </a:r>
            <a:endParaRPr sz="2000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000"/>
              <a:buFont typeface="Noto Sans Symbols"/>
              <a:buChar char="▪"/>
            </a:pPr>
            <a:r>
              <a:rPr lang="en-GB" sz="2000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unfiltered and specific policy areas</a:t>
            </a:r>
            <a:endParaRPr sz="2000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000"/>
              <a:buFont typeface="Noto Sans Symbols"/>
              <a:buChar char="◆"/>
            </a:pPr>
            <a:r>
              <a:rPr lang="en-GB" sz="2000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Finding Key Players using Evaluation Metrics</a:t>
            </a:r>
            <a:endParaRPr sz="2000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000"/>
              <a:buFont typeface="Noto Sans Symbols"/>
              <a:buChar char="◆"/>
            </a:pPr>
            <a:r>
              <a:rPr lang="en-GB" sz="2000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Conclusion </a:t>
            </a:r>
            <a:endParaRPr sz="2000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54100" lvl="1" indent="-203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825" y="2361775"/>
            <a:ext cx="2510375" cy="2781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11700" y="761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Key Players Detection by in-degree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44"/>
          <p:cNvSpPr txBox="1">
            <a:spLocks noGrp="1"/>
          </p:cNvSpPr>
          <p:nvPr>
            <p:ph type="body" idx="1"/>
          </p:nvPr>
        </p:nvSpPr>
        <p:spPr>
          <a:xfrm>
            <a:off x="311705" y="1630071"/>
            <a:ext cx="4241400" cy="3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community 0 as an example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the subgraph with nodes in the community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the in-degree and save in column ‘in-degree’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 the data frame based on the degree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top ranked people are the key players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1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top 5 key players are same as previous based on in-degree centrality due to similar technique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44"/>
          <p:cNvSpPr/>
          <p:nvPr/>
        </p:nvSpPr>
        <p:spPr>
          <a:xfrm>
            <a:off x="423206" y="717571"/>
            <a:ext cx="8070300" cy="834600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1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key players using degree for community 0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sortdeg = sorted(subgraph0.in_degree, key=lambda x: x[1], reverse=True)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 =pd.DataFrame(sortdeg).rename(columns={1: “in-degree"})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deg.set_index(0, inplace=True)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deg.merge(members[['name','current_party', 'committee_assignments']], how = 'outer', left_index = True, right_index = True).sort_values(by= ‘in-degree',ascending = 	False).head(10)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8" name="Google Shape;328;p44"/>
          <p:cNvGrpSpPr/>
          <p:nvPr/>
        </p:nvGrpSpPr>
        <p:grpSpPr>
          <a:xfrm>
            <a:off x="4831551" y="1905374"/>
            <a:ext cx="4094514" cy="2149890"/>
            <a:chOff x="4893575" y="1923095"/>
            <a:chExt cx="4094514" cy="2149890"/>
          </a:xfrm>
        </p:grpSpPr>
        <p:pic>
          <p:nvPicPr>
            <p:cNvPr id="329" name="Google Shape;329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93575" y="1923095"/>
              <a:ext cx="4094514" cy="2149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44"/>
            <p:cNvSpPr/>
            <p:nvPr/>
          </p:nvSpPr>
          <p:spPr>
            <a:xfrm>
              <a:off x="4893575" y="2390246"/>
              <a:ext cx="4094514" cy="8640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>
            <a:spLocks noGrp="1"/>
          </p:cNvSpPr>
          <p:nvPr>
            <p:ph type="title"/>
          </p:nvPr>
        </p:nvSpPr>
        <p:spPr>
          <a:xfrm>
            <a:off x="311700" y="761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Key Players Detection by Closeness Centrality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45"/>
          <p:cNvSpPr txBox="1">
            <a:spLocks noGrp="1"/>
          </p:cNvSpPr>
          <p:nvPr>
            <p:ph type="body" idx="1"/>
          </p:nvPr>
        </p:nvSpPr>
        <p:spPr>
          <a:xfrm>
            <a:off x="442056" y="1127191"/>
            <a:ext cx="4241400" cy="3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Closeness Centrality: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reciprocal of the sum of the length of the shortest paths between the node and all other nodes in the graph (Normalized)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more central a node is, the closer it is to all other nodes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community 0 as an example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the subgraph with nodes in the community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the Closeness Centrality and save in column ‘centrality’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 the data frame based on the CC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175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top ranked people are the key players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1" indent="-228600" algn="just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Font typeface="Noto Sans Symbols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45"/>
          <p:cNvSpPr/>
          <p:nvPr/>
        </p:nvSpPr>
        <p:spPr>
          <a:xfrm>
            <a:off x="442056" y="706891"/>
            <a:ext cx="8070300" cy="378900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pd.DataFrame.from_dict(nx.closeness_centrality(subgraph0), orient = 'index', columns = ['centrality']).merge(members[['name','current_party', 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'committee_assignments']], how = 'outer', left_index = True, right_index = True).sort_values(by= 'centrality',ascending = False).head(10)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8" name="Google Shape;338;p45"/>
          <p:cNvGrpSpPr/>
          <p:nvPr/>
        </p:nvGrpSpPr>
        <p:grpSpPr>
          <a:xfrm>
            <a:off x="4999513" y="1368276"/>
            <a:ext cx="3681149" cy="2014812"/>
            <a:chOff x="4872311" y="1419473"/>
            <a:chExt cx="4141707" cy="2180532"/>
          </a:xfrm>
        </p:grpSpPr>
        <p:pic>
          <p:nvPicPr>
            <p:cNvPr id="339" name="Google Shape;339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77018" y="1419473"/>
              <a:ext cx="4137000" cy="2180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45"/>
            <p:cNvSpPr/>
            <p:nvPr/>
          </p:nvSpPr>
          <p:spPr>
            <a:xfrm>
              <a:off x="4872311" y="1886971"/>
              <a:ext cx="4104000" cy="8640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>
            <a:spLocks noGrp="1"/>
          </p:cNvSpPr>
          <p:nvPr>
            <p:ph type="title"/>
          </p:nvPr>
        </p:nvSpPr>
        <p:spPr>
          <a:xfrm>
            <a:off x="311700" y="761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Key Players Detection by Closeness Centrality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46"/>
          <p:cNvSpPr txBox="1">
            <a:spLocks noGrp="1"/>
          </p:cNvSpPr>
          <p:nvPr>
            <p:ph type="body" idx="1"/>
          </p:nvPr>
        </p:nvSpPr>
        <p:spPr>
          <a:xfrm>
            <a:off x="442056" y="648867"/>
            <a:ext cx="4241446" cy="441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find that 3 people in the top 5 key players by in-degree also in the top 5 key players by closeness centrality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1" indent="-228600" algn="just" rtl="0">
              <a:lnSpc>
                <a:spcPct val="100000"/>
              </a:lnSpc>
              <a:spcBef>
                <a:spcPts val="1100"/>
              </a:spcBef>
              <a:spcAft>
                <a:spcPts val="600"/>
              </a:spcAft>
              <a:buSzPts val="1800"/>
              <a:buFont typeface="Noto Sans Symbols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7" name="Google Shape;347;p46"/>
          <p:cNvGrpSpPr/>
          <p:nvPr/>
        </p:nvGrpSpPr>
        <p:grpSpPr>
          <a:xfrm>
            <a:off x="4968947" y="779720"/>
            <a:ext cx="3904790" cy="4215435"/>
            <a:chOff x="4968947" y="779720"/>
            <a:chExt cx="3904790" cy="4215435"/>
          </a:xfrm>
        </p:grpSpPr>
        <p:grpSp>
          <p:nvGrpSpPr>
            <p:cNvPr id="348" name="Google Shape;348;p46"/>
            <p:cNvGrpSpPr/>
            <p:nvPr/>
          </p:nvGrpSpPr>
          <p:grpSpPr>
            <a:xfrm>
              <a:off x="4968947" y="779720"/>
              <a:ext cx="3904790" cy="4215435"/>
              <a:chOff x="4985378" y="1063518"/>
              <a:chExt cx="3739506" cy="4094668"/>
            </a:xfrm>
          </p:grpSpPr>
          <p:grpSp>
            <p:nvGrpSpPr>
              <p:cNvPr id="349" name="Google Shape;349;p46"/>
              <p:cNvGrpSpPr/>
              <p:nvPr/>
            </p:nvGrpSpPr>
            <p:grpSpPr>
              <a:xfrm>
                <a:off x="4985378" y="1063518"/>
                <a:ext cx="3681184" cy="2014876"/>
                <a:chOff x="4872311" y="1419473"/>
                <a:chExt cx="4141707" cy="2180532"/>
              </a:xfrm>
            </p:grpSpPr>
            <p:pic>
              <p:nvPicPr>
                <p:cNvPr id="350" name="Google Shape;350;p4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4877018" y="1419473"/>
                  <a:ext cx="4137000" cy="21805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51" name="Google Shape;351;p46"/>
                <p:cNvSpPr/>
                <p:nvPr/>
              </p:nvSpPr>
              <p:spPr>
                <a:xfrm>
                  <a:off x="4872311" y="1886971"/>
                  <a:ext cx="4104000" cy="86400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FF000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2" name="Google Shape;352;p46"/>
              <p:cNvGrpSpPr/>
              <p:nvPr/>
            </p:nvGrpSpPr>
            <p:grpSpPr>
              <a:xfrm>
                <a:off x="5042084" y="3142186"/>
                <a:ext cx="3682800" cy="2016000"/>
                <a:chOff x="4893575" y="1923095"/>
                <a:chExt cx="4094514" cy="2149890"/>
              </a:xfrm>
            </p:grpSpPr>
            <p:pic>
              <p:nvPicPr>
                <p:cNvPr id="353" name="Google Shape;353;p4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893575" y="1923095"/>
                  <a:ext cx="4094514" cy="21498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54" name="Google Shape;354;p46"/>
                <p:cNvSpPr/>
                <p:nvPr/>
              </p:nvSpPr>
              <p:spPr>
                <a:xfrm>
                  <a:off x="4893575" y="2390246"/>
                  <a:ext cx="4094514" cy="86400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FF000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55" name="Google Shape;355;p46"/>
            <p:cNvGrpSpPr/>
            <p:nvPr/>
          </p:nvGrpSpPr>
          <p:grpSpPr>
            <a:xfrm>
              <a:off x="4990215" y="1197935"/>
              <a:ext cx="470335" cy="2838006"/>
              <a:chOff x="4990215" y="1197935"/>
              <a:chExt cx="470335" cy="2838006"/>
            </a:xfrm>
          </p:grpSpPr>
          <p:sp>
            <p:nvSpPr>
              <p:cNvPr id="356" name="Google Shape;356;p46"/>
              <p:cNvSpPr/>
              <p:nvPr/>
            </p:nvSpPr>
            <p:spPr>
              <a:xfrm>
                <a:off x="4990215" y="1197935"/>
                <a:ext cx="425302" cy="396949"/>
              </a:xfrm>
              <a:prstGeom prst="ellipse">
                <a:avLst/>
              </a:prstGeom>
              <a:noFill/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46"/>
              <p:cNvSpPr/>
              <p:nvPr/>
            </p:nvSpPr>
            <p:spPr>
              <a:xfrm>
                <a:off x="5028159" y="3334185"/>
                <a:ext cx="425302" cy="396949"/>
              </a:xfrm>
              <a:prstGeom prst="ellipse">
                <a:avLst/>
              </a:prstGeom>
              <a:noFill/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46"/>
              <p:cNvSpPr/>
              <p:nvPr/>
            </p:nvSpPr>
            <p:spPr>
              <a:xfrm>
                <a:off x="4993759" y="1867783"/>
                <a:ext cx="425302" cy="180753"/>
              </a:xfrm>
              <a:prstGeom prst="ellipse">
                <a:avLst/>
              </a:prstGeom>
              <a:noFill/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46"/>
              <p:cNvSpPr/>
              <p:nvPr/>
            </p:nvSpPr>
            <p:spPr>
              <a:xfrm>
                <a:off x="5035248" y="3855188"/>
                <a:ext cx="425302" cy="180753"/>
              </a:xfrm>
              <a:prstGeom prst="ellipse">
                <a:avLst/>
              </a:prstGeom>
              <a:noFill/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0" name="Google Shape;36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223" y="1708196"/>
            <a:ext cx="3436531" cy="325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>
            <a:spLocks noGrp="1"/>
          </p:cNvSpPr>
          <p:nvPr>
            <p:ph type="title"/>
          </p:nvPr>
        </p:nvSpPr>
        <p:spPr>
          <a:xfrm>
            <a:off x="311700" y="215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Community Detection for Policy Area (Health)</a:t>
            </a:r>
            <a:endParaRPr/>
          </a:p>
        </p:txBody>
      </p:sp>
      <p:pic>
        <p:nvPicPr>
          <p:cNvPr id="366" name="Google Shape;3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6438"/>
            <a:ext cx="4074521" cy="378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 txBox="1"/>
          <p:nvPr/>
        </p:nvSpPr>
        <p:spPr>
          <a:xfrm>
            <a:off x="6104300" y="3281600"/>
            <a:ext cx="2881500" cy="1750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Within each party: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Republicans largely in community 0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Democrats split between </a:t>
            </a:r>
            <a:r>
              <a:rPr lang="en-GB" i="1">
                <a:solidFill>
                  <a:srgbClr val="FF0000"/>
                </a:solidFill>
              </a:rPr>
              <a:t>community 1 and 2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368" name="Google Shape;368;p47"/>
          <p:cNvSpPr/>
          <p:nvPr/>
        </p:nvSpPr>
        <p:spPr>
          <a:xfrm>
            <a:off x="6034525" y="1119775"/>
            <a:ext cx="2881500" cy="2059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7"/>
          <p:cNvSpPr txBox="1"/>
          <p:nvPr/>
        </p:nvSpPr>
        <p:spPr>
          <a:xfrm>
            <a:off x="6104288" y="3281613"/>
            <a:ext cx="2881500" cy="1750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/>
              <a:t>Across different parties:</a:t>
            </a: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/>
              <a:t>Community 0: Most consist of republicans (with some democrats)</a:t>
            </a: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/>
              <a:t>Community 1: ¾ are democrats</a:t>
            </a: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/>
              <a:t>Community 2: All democrats, no republicans</a:t>
            </a:r>
            <a:endParaRPr sz="1200" i="1"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050" y="1242687"/>
            <a:ext cx="2660450" cy="18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700" y="1319070"/>
            <a:ext cx="1459362" cy="363071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7"/>
          <p:cNvSpPr/>
          <p:nvPr/>
        </p:nvSpPr>
        <p:spPr>
          <a:xfrm>
            <a:off x="4281350" y="1119775"/>
            <a:ext cx="1658700" cy="3912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>
            <a:spLocks noGrp="1"/>
          </p:cNvSpPr>
          <p:nvPr>
            <p:ph type="title"/>
          </p:nvPr>
        </p:nvSpPr>
        <p:spPr>
          <a:xfrm>
            <a:off x="311700" y="215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Player Detection for Policy Area (Health)</a:t>
            </a:r>
            <a:endParaRPr/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8125"/>
            <a:ext cx="4298425" cy="21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>
            <a:spLocks noGrp="1"/>
          </p:cNvSpPr>
          <p:nvPr>
            <p:ph type="body" idx="1"/>
          </p:nvPr>
        </p:nvSpPr>
        <p:spPr>
          <a:xfrm>
            <a:off x="4709256" y="1050991"/>
            <a:ext cx="4241400" cy="3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GB">
                <a:solidFill>
                  <a:schemeClr val="dk1"/>
                </a:solidFill>
              </a:rPr>
              <a:t>Findings (eg Group 0)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•"/>
            </a:pPr>
            <a:r>
              <a:rPr lang="en-GB">
                <a:solidFill>
                  <a:schemeClr val="dk1"/>
                </a:solidFill>
              </a:rPr>
              <a:t>Similar to earlier findings (Key players similar in both methods)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•"/>
            </a:pPr>
            <a:r>
              <a:rPr lang="en-GB">
                <a:solidFill>
                  <a:schemeClr val="dk1"/>
                </a:solidFill>
              </a:rPr>
              <a:t>Even though community 0 is republican-dominant (91.8%), 2 democrats are key players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</a:pPr>
            <a:r>
              <a:rPr lang="en-GB">
                <a:solidFill>
                  <a:schemeClr val="dk1"/>
                </a:solidFill>
              </a:rPr>
              <a:t>Possible reasons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>
                <a:solidFill>
                  <a:schemeClr val="dk1"/>
                </a:solidFill>
              </a:rPr>
              <a:t>Fake democrats? (as suggested earlier)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>
                <a:solidFill>
                  <a:schemeClr val="dk1"/>
                </a:solidFill>
              </a:rPr>
              <a:t>Are the democrats divided amongst themselves?</a:t>
            </a:r>
            <a:endParaRPr>
              <a:solidFill>
                <a:schemeClr val="dk1"/>
              </a:solidFill>
            </a:endParaRPr>
          </a:p>
          <a:p>
            <a:pPr marL="342900" lvl="1" indent="-228600" algn="just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Font typeface="Noto Sans Symbols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p48"/>
          <p:cNvSpPr/>
          <p:nvPr/>
        </p:nvSpPr>
        <p:spPr>
          <a:xfrm>
            <a:off x="305825" y="1944450"/>
            <a:ext cx="4348200" cy="927300"/>
          </a:xfrm>
          <a:prstGeom prst="rect">
            <a:avLst/>
          </a:prstGeom>
          <a:solidFill>
            <a:srgbClr val="FFFFFF">
              <a:alpha val="89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8"/>
          <p:cNvSpPr/>
          <p:nvPr/>
        </p:nvSpPr>
        <p:spPr>
          <a:xfrm>
            <a:off x="1988025" y="1421275"/>
            <a:ext cx="752100" cy="177300"/>
          </a:xfrm>
          <a:prstGeom prst="ellipse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8"/>
          <p:cNvSpPr/>
          <p:nvPr/>
        </p:nvSpPr>
        <p:spPr>
          <a:xfrm>
            <a:off x="1988025" y="1598575"/>
            <a:ext cx="752100" cy="177300"/>
          </a:xfrm>
          <a:prstGeom prst="ellipse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311700" y="100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88" name="Google Shape;388;p49"/>
          <p:cNvSpPr/>
          <p:nvPr/>
        </p:nvSpPr>
        <p:spPr>
          <a:xfrm>
            <a:off x="1382025" y="889300"/>
            <a:ext cx="5251800" cy="8052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Multi-Directional Graph</a:t>
            </a:r>
            <a:endParaRPr sz="2000" b="1"/>
          </a:p>
        </p:txBody>
      </p:sp>
      <p:sp>
        <p:nvSpPr>
          <p:cNvPr id="389" name="Google Shape;389;p49"/>
          <p:cNvSpPr/>
          <p:nvPr/>
        </p:nvSpPr>
        <p:spPr>
          <a:xfrm>
            <a:off x="1382025" y="2022750"/>
            <a:ext cx="5251800" cy="805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Weighted Edges Graph</a:t>
            </a:r>
            <a:endParaRPr sz="2000" b="1"/>
          </a:p>
        </p:txBody>
      </p:sp>
      <p:sp>
        <p:nvSpPr>
          <p:cNvPr id="390" name="Google Shape;390;p49"/>
          <p:cNvSpPr/>
          <p:nvPr/>
        </p:nvSpPr>
        <p:spPr>
          <a:xfrm>
            <a:off x="1382025" y="3156200"/>
            <a:ext cx="5251800" cy="805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Community Detection</a:t>
            </a:r>
            <a:endParaRPr sz="2000" b="1"/>
          </a:p>
        </p:txBody>
      </p:sp>
      <p:sp>
        <p:nvSpPr>
          <p:cNvPr id="391" name="Google Shape;391;p49"/>
          <p:cNvSpPr/>
          <p:nvPr/>
        </p:nvSpPr>
        <p:spPr>
          <a:xfrm>
            <a:off x="1382025" y="4169475"/>
            <a:ext cx="5251800" cy="8052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Key Influencers</a:t>
            </a:r>
            <a:endParaRPr sz="20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/>
        </p:nvSpPr>
        <p:spPr>
          <a:xfrm>
            <a:off x="302825" y="94050"/>
            <a:ext cx="76200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E47"/>
              </a:buClr>
              <a:buSzPts val="4600"/>
              <a:buFont typeface="Cambria"/>
              <a:buNone/>
            </a:pPr>
            <a:r>
              <a:rPr lang="en-GB" sz="3200" b="1" i="0" u="none" strike="noStrike" cap="none">
                <a:solidFill>
                  <a:srgbClr val="675E47"/>
                </a:solidFill>
                <a:latin typeface="Cambria"/>
                <a:ea typeface="Cambria"/>
                <a:cs typeface="Cambria"/>
                <a:sym typeface="Cambria"/>
              </a:rPr>
              <a:t>Data Set Description </a:t>
            </a:r>
            <a:endParaRPr sz="3200" b="1" i="0" u="none" strike="noStrike" cap="none">
              <a:solidFill>
                <a:srgbClr val="675E4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76200" y="880375"/>
            <a:ext cx="30000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None/>
            </a:pPr>
            <a:r>
              <a:rPr lang="en-GB" sz="2000" b="1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Members Dataset </a:t>
            </a:r>
            <a:endParaRPr/>
          </a:p>
        </p:txBody>
      </p:sp>
      <p:sp>
        <p:nvSpPr>
          <p:cNvPr id="116" name="Google Shape;116;p27"/>
          <p:cNvSpPr txBox="1"/>
          <p:nvPr/>
        </p:nvSpPr>
        <p:spPr>
          <a:xfrm>
            <a:off x="4572007" y="880364"/>
            <a:ext cx="38967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None/>
            </a:pPr>
            <a:r>
              <a:rPr lang="en-GB" sz="2000" b="1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Bills Dataset </a:t>
            </a:r>
            <a:endParaRPr/>
          </a:p>
        </p:txBody>
      </p:sp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99" y="3214575"/>
            <a:ext cx="2649626" cy="19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/>
        </p:nvSpPr>
        <p:spPr>
          <a:xfrm>
            <a:off x="295675" y="1191325"/>
            <a:ext cx="30000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information related to members of the 116th House of Representatives</a:t>
            </a:r>
            <a:endParaRPr/>
          </a:p>
        </p:txBody>
      </p:sp>
      <p:sp>
        <p:nvSpPr>
          <p:cNvPr id="119" name="Google Shape;119;p27"/>
          <p:cNvSpPr txBox="1"/>
          <p:nvPr/>
        </p:nvSpPr>
        <p:spPr>
          <a:xfrm>
            <a:off x="4572000" y="1191325"/>
            <a:ext cx="37527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information related to bills and resolutions introduced in the 116th House of Representatives </a:t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65975"/>
            <a:ext cx="4316324" cy="233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325" y="1765975"/>
            <a:ext cx="3897500" cy="117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586775" y="101601"/>
            <a:ext cx="7620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675E47"/>
                </a:solidFill>
                <a:latin typeface="Cambria"/>
                <a:ea typeface="Cambria"/>
                <a:cs typeface="Cambria"/>
                <a:sym typeface="Cambria"/>
              </a:rPr>
              <a:t>Background</a:t>
            </a:r>
            <a:endParaRPr sz="3000" b="1">
              <a:solidFill>
                <a:srgbClr val="675E4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420575" y="936494"/>
            <a:ext cx="7952400" cy="21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just" rtl="0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116th meeting of United States Congress convened on 1/3/19 and will end 1/3/2021.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Legislators can make public their support for a particular bill by cosponsoring it in the US Congress.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Differences in philosophy between the 2 parties (Republicans vs Democrats) on myriad policy areas, may lead to different communities in the Congressional networks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300" y="3274175"/>
            <a:ext cx="3150574" cy="18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/>
          <p:nvPr/>
        </p:nvSpPr>
        <p:spPr>
          <a:xfrm>
            <a:off x="700200" y="4044250"/>
            <a:ext cx="20691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CC0000"/>
                </a:solidFill>
              </a:rPr>
              <a:t>Conservative</a:t>
            </a:r>
            <a:endParaRPr sz="125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CC0000"/>
                </a:solidFill>
              </a:rPr>
              <a:t>individual freedoms</a:t>
            </a:r>
            <a:endParaRPr sz="125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CC0000"/>
                </a:solidFill>
              </a:rPr>
              <a:t>rights and responsibilities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5994100" y="3976350"/>
            <a:ext cx="17601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1C4587"/>
                </a:solidFill>
              </a:rPr>
              <a:t>Liberal</a:t>
            </a:r>
            <a:endParaRPr sz="1250" b="1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1C4587"/>
                </a:solidFill>
              </a:rPr>
              <a:t>Equality and social/community responsibility.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/>
        </p:nvSpPr>
        <p:spPr>
          <a:xfrm>
            <a:off x="552042" y="238921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675E47"/>
                </a:solidFill>
                <a:latin typeface="Cambria"/>
                <a:ea typeface="Cambria"/>
                <a:cs typeface="Cambria"/>
                <a:sym typeface="Cambria"/>
              </a:rPr>
              <a:t>Problem Statement </a:t>
            </a:r>
            <a:endParaRPr sz="3000" b="1">
              <a:solidFill>
                <a:srgbClr val="675E4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1450" y="3344100"/>
            <a:ext cx="1752574" cy="17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 txBox="1"/>
          <p:nvPr/>
        </p:nvSpPr>
        <p:spPr>
          <a:xfrm>
            <a:off x="470450" y="951175"/>
            <a:ext cx="7701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the philosophical differences between the Democrats and Republicans, collaborative behaviour of the Members of Congress are expected to be found in communities.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project therefore aims to detect the community and key player to better understand the collaborative behavior of the Members of Congress. 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375" y="2861225"/>
            <a:ext cx="2151201" cy="21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/>
          <p:nvPr/>
        </p:nvSpPr>
        <p:spPr>
          <a:xfrm>
            <a:off x="252375" y="229900"/>
            <a:ext cx="28617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675E47"/>
                </a:solidFill>
                <a:latin typeface="Cambria"/>
                <a:ea typeface="Cambria"/>
                <a:cs typeface="Cambria"/>
                <a:sym typeface="Cambria"/>
              </a:rPr>
              <a:t>Data Exploration</a:t>
            </a:r>
            <a:endParaRPr sz="3200" b="1">
              <a:solidFill>
                <a:srgbClr val="675E4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4013450" y="491150"/>
            <a:ext cx="39903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Number of Members by Current Party</a:t>
            </a:r>
            <a:endParaRPr sz="1600" b="1" u="sng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450" y="1118075"/>
            <a:ext cx="3791600" cy="35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345025" y="1327250"/>
            <a:ext cx="2706600" cy="1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Majority of the House of Representatives are Democrats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50" y="3058350"/>
            <a:ext cx="2079600" cy="20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/>
          <p:nvPr/>
        </p:nvSpPr>
        <p:spPr>
          <a:xfrm>
            <a:off x="252375" y="156750"/>
            <a:ext cx="28827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675E47"/>
                </a:solidFill>
                <a:latin typeface="Cambria"/>
                <a:ea typeface="Cambria"/>
                <a:cs typeface="Cambria"/>
                <a:sym typeface="Cambria"/>
              </a:rPr>
              <a:t>Data Exploration</a:t>
            </a:r>
            <a:endParaRPr sz="3200" b="1">
              <a:solidFill>
                <a:srgbClr val="675E4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4572000" y="62875"/>
            <a:ext cx="3460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Members by Committee Assignment </a:t>
            </a:r>
            <a:endParaRPr sz="1600" b="1" u="sng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075" y="563371"/>
            <a:ext cx="5739900" cy="435022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 txBox="1"/>
          <p:nvPr/>
        </p:nvSpPr>
        <p:spPr>
          <a:xfrm>
            <a:off x="340425" y="1358400"/>
            <a:ext cx="2706600" cy="20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Republican and Democratic parties are fairly distributed in terms of their committee assignments. 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3950200" y="501625"/>
            <a:ext cx="4924800" cy="804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1"/>
          <p:cNvSpPr txBox="1"/>
          <p:nvPr/>
        </p:nvSpPr>
        <p:spPr>
          <a:xfrm>
            <a:off x="2894725" y="156750"/>
            <a:ext cx="13377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committee assignments</a:t>
            </a:r>
            <a:endParaRPr/>
          </a:p>
        </p:txBody>
      </p:sp>
      <p:sp>
        <p:nvSpPr>
          <p:cNvPr id="158" name="Google Shape;158;p31"/>
          <p:cNvSpPr/>
          <p:nvPr/>
        </p:nvSpPr>
        <p:spPr>
          <a:xfrm>
            <a:off x="4102600" y="3862250"/>
            <a:ext cx="1885500" cy="2865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4102600" y="4419150"/>
            <a:ext cx="1885500" cy="2865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50" y="2967875"/>
            <a:ext cx="2169900" cy="21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/>
        </p:nvSpPr>
        <p:spPr>
          <a:xfrm>
            <a:off x="252375" y="156750"/>
            <a:ext cx="28827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675E47"/>
                </a:solidFill>
                <a:latin typeface="Cambria"/>
                <a:ea typeface="Cambria"/>
                <a:cs typeface="Cambria"/>
                <a:sym typeface="Cambria"/>
              </a:rPr>
              <a:t>Data Exploration</a:t>
            </a:r>
            <a:endParaRPr sz="3200" b="1">
              <a:solidFill>
                <a:srgbClr val="675E4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4171225" y="156750"/>
            <a:ext cx="43980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</a:rPr>
              <a:t>Committee Leaders by Policy Area and Party Type</a:t>
            </a:r>
            <a:endParaRPr sz="1600" b="1" u="sng">
              <a:solidFill>
                <a:srgbClr val="2F2B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599" y="697987"/>
            <a:ext cx="4945024" cy="37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/>
        </p:nvSpPr>
        <p:spPr>
          <a:xfrm>
            <a:off x="346425" y="1536275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Being the majority party, the Democratic are to select the </a:t>
            </a:r>
            <a:r>
              <a:rPr lang="en-GB" sz="1500">
                <a:solidFill>
                  <a:srgbClr val="00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Committee Chairs and Republican as the minority party will select the Ranking Members to lead them. </a:t>
            </a:r>
            <a:endParaRPr sz="1500">
              <a:solidFill>
                <a:srgbClr val="0000F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50" y="2967875"/>
            <a:ext cx="2169900" cy="21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252375" y="156750"/>
            <a:ext cx="28827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675E47"/>
                </a:solidFill>
                <a:latin typeface="Cambria"/>
                <a:ea typeface="Cambria"/>
                <a:cs typeface="Cambria"/>
                <a:sym typeface="Cambria"/>
              </a:rPr>
              <a:t>Data Exploration</a:t>
            </a:r>
            <a:endParaRPr sz="3200" b="1">
              <a:solidFill>
                <a:srgbClr val="675E4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5" name="Google Shape;175;p33"/>
          <p:cNvSpPr txBox="1"/>
          <p:nvPr/>
        </p:nvSpPr>
        <p:spPr>
          <a:xfrm>
            <a:off x="346425" y="1536275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Bills under the Sponsorship of Democratics (67.4%) were more than twice than that of the Republicans (32.4%). This is in line with legislative control of Democrats in the House of Representatives.</a:t>
            </a:r>
            <a:endParaRPr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F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500" y="1317275"/>
            <a:ext cx="34099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4754900" y="606775"/>
            <a:ext cx="3929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u="sng">
                <a:solidFill>
                  <a:schemeClr val="dk1"/>
                </a:solidFill>
              </a:rPr>
              <a:t>Bills by Current Party of Sponsor </a:t>
            </a:r>
            <a:endParaRPr sz="1600" b="1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1524</Words>
  <Application>Microsoft Office PowerPoint</Application>
  <PresentationFormat>On-screen Show (16:9)</PresentationFormat>
  <Paragraphs>168</Paragraphs>
  <Slides>25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Noto Sans Symbols</vt:lpstr>
      <vt:lpstr>Arial</vt:lpstr>
      <vt:lpstr>Calibri</vt:lpstr>
      <vt:lpstr>Cambria</vt:lpstr>
      <vt:lpstr>Times New Roman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Preprocessing</vt:lpstr>
      <vt:lpstr>Multi-Directed Graph</vt:lpstr>
      <vt:lpstr>Weighted Edges Graph</vt:lpstr>
      <vt:lpstr>Louvain Modularity Algorithm</vt:lpstr>
      <vt:lpstr>Community Detection by Louvain Clustering</vt:lpstr>
      <vt:lpstr>Findings for Community Detection</vt:lpstr>
      <vt:lpstr>Key Players Detection By in-degree Centrality</vt:lpstr>
      <vt:lpstr>Key Players Detection by in-degree Centrality</vt:lpstr>
      <vt:lpstr>Key Players Detection by in-degree</vt:lpstr>
      <vt:lpstr>Key Players Detection by Closeness Centrality</vt:lpstr>
      <vt:lpstr>Key Players Detection by Closeness Centrality</vt:lpstr>
      <vt:lpstr>Community Detection for Policy Area (Health)</vt:lpstr>
      <vt:lpstr>Key Player Detection for Policy Area (Health)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#CHIN KIAT BOON#</cp:lastModifiedBy>
  <cp:revision>1</cp:revision>
  <dcterms:modified xsi:type="dcterms:W3CDTF">2020-02-06T03:16:59Z</dcterms:modified>
</cp:coreProperties>
</file>